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4" r:id="rId9"/>
    <p:sldId id="265" r:id="rId10"/>
    <p:sldId id="276" r:id="rId11"/>
    <p:sldId id="277" r:id="rId12"/>
    <p:sldId id="269" r:id="rId13"/>
    <p:sldId id="270" r:id="rId14"/>
    <p:sldId id="272" r:id="rId15"/>
    <p:sldId id="273" r:id="rId16"/>
    <p:sldId id="274" r:id="rId17"/>
    <p:sldId id="275" r:id="rId18"/>
    <p:sldId id="27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3F841-F259-4599-835C-1D66D34BD2E2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1449C-8D4C-4EE3-9C8C-040557102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65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ultant.ru/document/cons_doc_LAW_308854/ae4f89299a9012dee14fc5628d79101eb39263f8/#dst13171" TargetMode="External"/><Relationship Id="rId3" Type="http://schemas.openxmlformats.org/officeDocument/2006/relationships/hyperlink" Target="http://www.consultant.ru/document/cons_doc_LAW_308854/08c2f3c592f23af58538e4378ae625a583418fb0/#dst10514" TargetMode="External"/><Relationship Id="rId7" Type="http://schemas.openxmlformats.org/officeDocument/2006/relationships/hyperlink" Target="http://www.consultant.ru/document/cons_doc_LAW_294690/16b93ff7ea7de7dab0724c646d4654ce75554780/#dst102328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consultant.ru/document/cons_doc_LAW_294690/cca276287b4e78f6bd949d7e1aef14a463bd0f2e/#dst102264" TargetMode="External"/><Relationship Id="rId5" Type="http://schemas.openxmlformats.org/officeDocument/2006/relationships/hyperlink" Target="http://www.consultant.ru/document/cons_doc_LAW_294690/31a12d7bed92276c3aedfafbcaa8ee854cf25d9a/#dst102191" TargetMode="External"/><Relationship Id="rId10" Type="http://schemas.openxmlformats.org/officeDocument/2006/relationships/hyperlink" Target="http://www.consultant.ru/document/cons_doc_LAW_308854/35cc6698564adc4507baa31c9cfdbb4f2516d068/#dst14543" TargetMode="External"/><Relationship Id="rId4" Type="http://schemas.openxmlformats.org/officeDocument/2006/relationships/hyperlink" Target="http://www.consultant.ru/document/cons_doc_LAW_304353/5e01f3a0a83a29f1741823fb9304593195004235/#dst1545" TargetMode="External"/><Relationship Id="rId9" Type="http://schemas.openxmlformats.org/officeDocument/2006/relationships/hyperlink" Target="http://www.consultant.ru/document/cons_doc_LAW_308854/35cc6698564adc4507baa31c9cfdbb4f2516d068/#dst6028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517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279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4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319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771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790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25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307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При реализации на территории Российской Федерации конфискованного имущества, имущества, реализуемого по решению суда (за исключением реализации, предусмотренной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подпунктом 15 пункта 2 статьи 146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настоящего Кодекса), бесхозяйных ценностей, кладов и скупленных ценностей, а также ценностей, перешедших по праву наследования государству, налоговая база определяется исходя из цены реализуемого имущества (ценностей), определяемой с учетом положений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статьи 105.3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настоящего Кодекса, с учетом акцизов (для подакцизных товаров). В этом случае налоговыми агентами признаются органы, организации или индивидуальные предприниматели, уполномоченные осуществлять реализацию указанного имущества.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При реализации товаров, передаче имущественных прав, выполнении работ, оказании услуг на территории Российской Федерации иностранными лицами, не состоящими на учете в налоговых органах в качестве налогоплательщиков, налоговыми агентами признаются состоящие на учете в налоговых органах в качестве налогоплательщиков организации и индивидуальные предприниматели, осуществляющие предпринимательскую деятельность с участием в расчетах на основе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договоров поручения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договоров комиссии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или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агентских договоров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с указанными иностранными лицами, если иное не предусмотрено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пунктом 10 статьи 174.2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настоящего Кодекса. В этом случае налоговая база определяется налоговым агентом как стоимость таких товаров (работ, услуг), имущественных прав с учетом акцизов (для подакцизных товаров) и без включения в них суммы налога.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5.1. При осуществлении российскими перевозчиками на железнодорожном транспорте на территории Российской Федерации предпринимательской деятельности в интересах другого лица на основе договоров поручения, договоров комиссии либо агентских договоров, предусматривающих оказание услуг по предоставлению железнодорожного подвижного состава и (или) контейнеров (за исключением случаев, предусмотренных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подпунктами 2.1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и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/>
              </a:rPr>
              <a:t>2.7 пункта 1 статьи 164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настоящего Кодекса), налоговыми агентами признаются российские перевозчики на железнодорожном транспорте. В этом случае налоговая база определяется налоговым агентом как стоимость указанных услуг без включения в нее суммы налога.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576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электронным услугам, в частности, относятся: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реализация программ для электронных вычислительных машин через сеть Интернет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оказание рекламных услуг в сети Интернет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оказание услуг по размещению предложений о приобретении (реализации) товаров (работ, услуг), имущественных прав в сети Интернет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обеспечение и / или поддержание коммерческого или личного присутствия в сети Интернет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хранение и обработка информации в сети Интернет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оказание услуг хостинга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реализация электронных книг, графических изображений, музыкальных произведений через сеть Интернет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предоставление доступа к системам поиска в сети Интернет, ведение статистики на сайтах.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753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Признаки пока не утверждены, это примерные из письма ФНС, порядка продления до 3-х месяцев пока тоже нет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285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письмах рассматривались ситуации указания не полного адреса, сокращения элементов адреса, написание заглавных и строчных</a:t>
            </a:r>
            <a:r>
              <a:rPr lang="ru-RU" baseline="0" dirty="0" smtClean="0"/>
              <a:t> букв, порядок элементов адреса. Вообще писем очень много разных и вывод один.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5E1A-7369-7442-860B-2AA44F0EAA2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94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7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42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37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51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19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20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6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0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0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8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EB1C8-AA8D-4014-9331-175154367EBF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FCE60-B4E2-4553-A969-FDB783B48E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92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gnezdilova@skbkontur.ru" TargetMode="Externa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ÐÐ°ÑÑÐ¸Ð½ÐºÐ¸ Ð¿Ð¾ Ð·Ð°Ð¿ÑÐ¾ÑÑ ÑÐ¾Ð²Ð°Ñ Ð²ÑÐ²ÐµÐ·ÐµÐ½ Ð¾ÑÐ¼ÐµÑ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ÐÐ°ÑÑÐ¸Ð½ÐºÐ¸ Ð¿Ð¾ Ð·Ð°Ð¿ÑÐ¾ÑÑ ÑÐ¾Ð²Ð°Ñ Ð²ÑÐ²ÐµÐ·ÐµÐ½ Ð¾ÑÐ¼ÐµÑÐºÐ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30" r="15954"/>
          <a:stretch/>
        </p:blipFill>
        <p:spPr bwMode="auto">
          <a:xfrm>
            <a:off x="4265120" y="2166280"/>
            <a:ext cx="7685142" cy="407161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ÐÐ°ÑÑÐ¸Ð½ÐºÐ¸ Ð¿Ð¾ Ð·Ð°Ð¿ÑÐ¾ÑÑ Ð²ÑÐ¿ÑÑÐº ÑÐ°Ð·ÑÐµÑÐµÐ½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174" b="17994"/>
          <a:stretch/>
        </p:blipFill>
        <p:spPr bwMode="auto">
          <a:xfrm>
            <a:off x="585459" y="21130"/>
            <a:ext cx="7359322" cy="4359110"/>
          </a:xfrm>
          <a:prstGeom prst="snipRoundRect">
            <a:avLst>
              <a:gd name="adj1" fmla="val 16667"/>
              <a:gd name="adj2" fmla="val 26311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2959" y="2282579"/>
            <a:ext cx="10047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Подтверждение ставки 0% при экспорте товаров</a:t>
            </a:r>
            <a:endParaRPr lang="ru-RU" sz="6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8CAF798-EFFE-0C4F-B33E-CAC7984D2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2384" y="5677846"/>
            <a:ext cx="1296144" cy="3629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9807" y="4441877"/>
            <a:ext cx="100478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по НДС</a:t>
            </a:r>
            <a:endParaRPr lang="ru-RU" sz="6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459" y="324418"/>
            <a:ext cx="100478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год:</a:t>
            </a:r>
            <a:endParaRPr lang="ru-RU" sz="6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93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3" y="168006"/>
            <a:ext cx="9985111" cy="10305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Изменения по НДС</a:t>
            </a:r>
          </a:p>
          <a:p>
            <a:pPr marL="0" indent="0">
              <a:buNone/>
            </a:pPr>
            <a:r>
              <a:rPr lang="ru-RU" sz="3200" b="1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Если в договоре указана стоимость без  учета НДС</a:t>
            </a:r>
            <a:endParaRPr lang="en-US" sz="3200" b="1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 marL="0" indent="0">
              <a:buNone/>
            </a:pPr>
            <a:endParaRPr lang="ru-RU" sz="3200" spc="500" dirty="0">
              <a:solidFill>
                <a:srgbClr val="66B231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ru-RU" sz="2933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680509" y="2180861"/>
            <a:ext cx="11300684" cy="46416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667" dirty="0" smtClean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«</a:t>
            </a: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Переходный период»: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b="1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667" b="1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Вариант 1.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400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Доплата НДС </a:t>
            </a: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до ставки 20% производится до отгрузки и  </a:t>
            </a:r>
            <a:r>
              <a:rPr lang="ru-RU" sz="2400" u="sng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до </a:t>
            </a:r>
            <a:r>
              <a:rPr lang="ru-RU" sz="2400" u="sng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01.01.2019 –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400" u="sng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Доплата является </a:t>
            </a:r>
            <a:r>
              <a:rPr lang="ru-RU" sz="2400" u="sng" dirty="0" err="1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тоимостью</a:t>
            </a:r>
            <a:r>
              <a:rPr lang="ru-RU" sz="2400" u="sng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 с НДС, выставляется КСФ на аванс</a:t>
            </a:r>
            <a:endParaRPr lang="ru-RU" sz="2400" dirty="0">
              <a:solidFill>
                <a:srgbClr val="FF0000"/>
              </a:solidFill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b="1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667" b="1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Вариант 2.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400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Доплата НДС </a:t>
            </a: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до ставки 20% производится до отгрузки но  </a:t>
            </a:r>
            <a:r>
              <a:rPr lang="ru-RU" sz="2400" u="sng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после </a:t>
            </a:r>
            <a:r>
              <a:rPr lang="ru-RU" sz="2400" u="sng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01.01.2019 –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400" u="sng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Доплата является только НДС, выставляется КСФ на аванс</a:t>
            </a:r>
            <a:endParaRPr lang="ru-RU" sz="2400" dirty="0">
              <a:solidFill>
                <a:srgbClr val="FF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486707"/>
              </p:ext>
            </p:extLst>
          </p:nvPr>
        </p:nvGraphicFramePr>
        <p:xfrm>
          <a:off x="1313081" y="1441161"/>
          <a:ext cx="8128000" cy="487680"/>
        </p:xfrm>
        <a:graphic>
          <a:graphicData uri="http://schemas.openxmlformats.org/drawingml/2006/table">
            <a:tbl>
              <a:tblPr/>
              <a:tblGrid>
                <a:gridCol w="812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fontAlgn="ctr"/>
                      <a:r>
                        <a:rPr lang="ru-RU" sz="2400" b="1" dirty="0" smtClean="0">
                          <a:solidFill>
                            <a:srgbClr val="0066B3"/>
                          </a:solidFill>
                          <a:effectLst/>
                          <a:latin typeface="dincond"/>
                        </a:rPr>
                        <a:t>Письмо</a:t>
                      </a:r>
                      <a:r>
                        <a:rPr lang="en-US" sz="2400" b="1" dirty="0" smtClean="0">
                          <a:solidFill>
                            <a:srgbClr val="0066B3"/>
                          </a:solidFill>
                          <a:effectLst/>
                          <a:latin typeface="dincond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0066B3"/>
                          </a:solidFill>
                          <a:effectLst/>
                          <a:latin typeface="dincond"/>
                        </a:rPr>
                        <a:t>ФНС </a:t>
                      </a:r>
                      <a:r>
                        <a:rPr lang="ru-RU" sz="2400" b="1" dirty="0">
                          <a:solidFill>
                            <a:srgbClr val="0066B3"/>
                          </a:solidFill>
                          <a:effectLst/>
                          <a:latin typeface="dincond"/>
                        </a:rPr>
                        <a:t>от 23.10.2018 № СД-4-3/20667@</a:t>
                      </a:r>
                    </a:p>
                  </a:txBody>
                  <a:tcPr marL="121920" marR="121920" marT="60960" marB="60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5E3F7F5-14A0-AA45-B80B-6DA3E5CBFCC1}"/>
              </a:ext>
            </a:extLst>
          </p:cNvPr>
          <p:cNvSpPr/>
          <p:nvPr/>
        </p:nvSpPr>
        <p:spPr>
          <a:xfrm>
            <a:off x="-6861" y="612648"/>
            <a:ext cx="144021" cy="43202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365454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290153"/>
            <a:ext cx="10177131" cy="797843"/>
          </a:xfrm>
        </p:spPr>
        <p:txBody>
          <a:bodyPr vert="horz" lIns="121920" tIns="60960" rIns="121920" bIns="60960" rtlCol="0">
            <a:normAutofit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Изменения по </a:t>
            </a:r>
            <a:r>
              <a:rPr lang="ru-RU" sz="2933" spc="267" dirty="0" smtClean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НДС</a:t>
            </a:r>
            <a:endParaRPr lang="ru-RU" sz="2933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55955" y="932723"/>
            <a:ext cx="11300684" cy="5856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333" b="1" dirty="0" smtClean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Возврат товара</a:t>
            </a:r>
            <a:endParaRPr lang="en-US" sz="3333" b="1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2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при возврате покупателями</a:t>
            </a:r>
            <a:r>
              <a:rPr lang="ru-RU" sz="3200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  <a:r>
              <a:rPr lang="ru-RU" sz="32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с 01.01.2019 всей партии (либо части) товаров, </a:t>
            </a:r>
            <a:r>
              <a:rPr lang="ru-RU" sz="3200" u="sng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как принятых, так и не принятых на </a:t>
            </a:r>
            <a:r>
              <a:rPr lang="ru-RU" sz="3200" u="sng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учет, </a:t>
            </a:r>
            <a:r>
              <a:rPr lang="ru-RU" sz="3200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продавцу рекомендуется выставлять </a:t>
            </a:r>
            <a:r>
              <a:rPr lang="ru-RU" sz="32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корректировочные счета-фактуры на стоимость товаров, возвращенных покупателем, независимо от периода отгрузки </a:t>
            </a:r>
            <a:r>
              <a:rPr lang="ru-RU" sz="3200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товаров</a:t>
            </a:r>
            <a:endParaRPr lang="ru-RU" sz="32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4743424-A389-9A49-B82B-E760CE1675AD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95994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5" y="216012"/>
            <a:ext cx="8684249" cy="797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Изменения по НДС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335360" y="837744"/>
            <a:ext cx="11329259" cy="5951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Электронные услуги иностранных компаний </a:t>
            </a:r>
            <a:endParaRPr lang="en-US" sz="3333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(налог на «</a:t>
            </a:r>
            <a:r>
              <a:rPr lang="en-US" sz="3333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Google</a:t>
            </a:r>
            <a:r>
              <a:rPr lang="ru-RU" sz="3333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»)</a:t>
            </a: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5C51D66-004C-CA45-A3D3-62480962A0D6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" name="Прямоугольник 1"/>
          <p:cNvSpPr/>
          <p:nvPr/>
        </p:nvSpPr>
        <p:spPr>
          <a:xfrm>
            <a:off x="319547" y="2276872"/>
            <a:ext cx="11729115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С 2019 года </a:t>
            </a: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иностранные компании, оказывающие электронные услуги, должны самостоятельно уплачивать НДС при оказании услуг российским компаниям и ИП</a:t>
            </a: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1371" y="3873057"/>
            <a:ext cx="11137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>
              <a:buClr>
                <a:srgbClr val="E30427"/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организации и индивидуальные предприниматели – покупатели электронных услуг смогут принять к вычету НДС, предъявленный иностранной организацией, при наличии документов на перечисление иностранной организации оплаты, включая сумму налога, а также  договора или расчетного документа с выделением суммы налога и указанием ИНН и КПП иностранной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42907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5" y="39901"/>
            <a:ext cx="8684249" cy="797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Изменения по НДС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333835" y="438823"/>
            <a:ext cx="11329259" cy="5951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Срок камеральной проверки по НДС</a:t>
            </a: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Срок камеральной проверки по НДС сокращен до 2 месяцев, но он может быть продлен до 3-х месяцев в случае выявления признаков возможного нарушения налогового законодательства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400" dirty="0">
                <a:solidFill>
                  <a:srgbClr val="FF0000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Распространяется на декларации, представленные после 3 сентября 2018 года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5C51D66-004C-CA45-A3D3-62480962A0D6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" name="Прямоугольник 1"/>
          <p:cNvSpPr/>
          <p:nvPr/>
        </p:nvSpPr>
        <p:spPr>
          <a:xfrm>
            <a:off x="333835" y="3044958"/>
            <a:ext cx="11522805" cy="312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67" u="sng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Признаки возможного нарушения налогового законодательства</a:t>
            </a:r>
            <a:r>
              <a:rPr lang="ru-RU" sz="2667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:</a:t>
            </a:r>
          </a:p>
          <a:p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80990" indent="-380990">
              <a:buClr>
                <a:srgbClr val="E30427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Расхождения по счетам-фактурам с контрагентами, свидетельствующие о завышении вычета/занижении НДС</a:t>
            </a:r>
          </a:p>
          <a:p>
            <a:pPr marL="380990" indent="-380990">
              <a:buClr>
                <a:srgbClr val="E30427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контрагенты-поставщики с высоким уровнем налогового риска</a:t>
            </a:r>
          </a:p>
          <a:p>
            <a:pPr marL="380990" indent="-380990">
              <a:buClr>
                <a:srgbClr val="E30427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Несоответствие представленных документов (информации) сведениям, имеющимся у налогового органа</a:t>
            </a:r>
          </a:p>
          <a:p>
            <a:pPr marL="380990" indent="-380990">
              <a:buClr>
                <a:srgbClr val="E30427"/>
              </a:buClr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…</a:t>
            </a:r>
            <a:endParaRPr lang="ru-RU" sz="2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2376" y="5986154"/>
            <a:ext cx="11131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Форма решения о продлении </a:t>
            </a:r>
            <a:r>
              <a:rPr lang="en-US" sz="2400" dirty="0"/>
              <a:t>-</a:t>
            </a:r>
            <a:r>
              <a:rPr lang="ru-RU" sz="2400" dirty="0"/>
              <a:t>Приказ ФНС России от 07.11.2018 N ММВ-7-2/628@</a:t>
            </a:r>
          </a:p>
        </p:txBody>
      </p:sp>
    </p:spTree>
    <p:extLst>
      <p:ext uri="{BB962C8B-B14F-4D97-AF65-F5344CB8AC3E}">
        <p14:creationId xmlns:p14="http://schemas.microsoft.com/office/powerpoint/2010/main" val="26429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C46D01A-7E6C-9547-9B64-93E99B4362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960" y="-10368"/>
            <a:ext cx="9170325" cy="6917227"/>
          </a:xfrm>
          <a:prstGeom prst="rect">
            <a:avLst/>
          </a:prstGeom>
        </p:spPr>
      </p:pic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131" y="283909"/>
            <a:ext cx="10657184" cy="936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Счета-фактуры – какие ошибки можно допустить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27381" y="1220755"/>
            <a:ext cx="11300684" cy="5856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Про адрес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Ошибки в адресе не препятствуют вычету НДС у покупателя</a:t>
            </a: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u="sng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Письма Минфина России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от 30.08.2018 №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03-07-14/61854</a:t>
            </a: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от 17.08.2018 №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03-07-14/58351</a:t>
            </a: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от 25.04.2018 №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03-07-14/27843</a:t>
            </a: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от 02.04.2018 №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03-07-14/21045</a:t>
            </a: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4743424-A389-9A49-B82B-E760CE1675AD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5052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131" y="283909"/>
            <a:ext cx="10657184" cy="936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Счета-фактуры – какие ошибки можно допустить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27381" y="1220755"/>
            <a:ext cx="11300684" cy="5856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Про срок выставления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Выставление счет-фактуры позже установленного срока не препятствует вычету НДС у покупателя</a:t>
            </a: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u="sng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Письма Минфина России</a:t>
            </a:r>
          </a:p>
          <a:p>
            <a:endParaRPr lang="ru-RU" sz="2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от 25.04.2018 №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03-07-09/28071</a:t>
            </a:r>
          </a:p>
          <a:p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от 23.12.2016 №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03-03-06/3/77429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от 25.01.2016 №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03-07-11/2722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4743424-A389-9A49-B82B-E760CE1675AD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" name="TextBox 1"/>
          <p:cNvSpPr txBox="1"/>
          <p:nvPr/>
        </p:nvSpPr>
        <p:spPr>
          <a:xfrm>
            <a:off x="6062472" y="3575304"/>
            <a:ext cx="5340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Письмо Минфина </a:t>
            </a:r>
            <a:r>
              <a:rPr lang="ru-RU" sz="2400" i="1" dirty="0">
                <a:solidFill>
                  <a:srgbClr val="FF0000"/>
                </a:solidFill>
              </a:rPr>
              <a:t>от </a:t>
            </a:r>
            <a:r>
              <a:rPr lang="ru-RU" sz="2400" i="1" dirty="0" smtClean="0">
                <a:solidFill>
                  <a:srgbClr val="FF0000"/>
                </a:solidFill>
              </a:rPr>
              <a:t>14.02.2019  </a:t>
            </a:r>
            <a:r>
              <a:rPr lang="ru-RU" sz="2400" i="1" dirty="0">
                <a:solidFill>
                  <a:srgbClr val="FF0000"/>
                </a:solidFill>
              </a:rPr>
              <a:t>N </a:t>
            </a:r>
            <a:r>
              <a:rPr lang="ru-RU" sz="2400" i="1" dirty="0" smtClean="0">
                <a:solidFill>
                  <a:srgbClr val="FF0000"/>
                </a:solidFill>
              </a:rPr>
              <a:t>03-07-11/9305</a:t>
            </a:r>
          </a:p>
          <a:p>
            <a:r>
              <a:rPr lang="ru-RU" sz="2400" dirty="0" smtClean="0"/>
              <a:t>СФ, по услугам за отчетный квартал, выставленный в следующем квартале можно включить в вычеты отёчного периода при условии его получения до срока сдачи декларации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341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131" y="283909"/>
            <a:ext cx="10657184" cy="936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Счета-фактуры – какие ошибки можно допустить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27381" y="1220755"/>
            <a:ext cx="11300684" cy="5856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Про наименования продавца и покупателя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замена прописных букв на строчные в строках счета-фактуры, содержащих наименование продавца и наименование покупателя, не является основанием для признания счета-фактуры составленным с нарушением установленного порядка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Письмо Минфина России от </a:t>
            </a:r>
            <a:r>
              <a:rPr lang="en-US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18.01.2018 N 03-07-09/2238</a:t>
            </a: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u="sng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ru-RU" sz="2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4743424-A389-9A49-B82B-E760CE1675AD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5144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C46D01A-7E6C-9547-9B64-93E99B4362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960" y="-10368"/>
            <a:ext cx="9170325" cy="6917227"/>
          </a:xfrm>
          <a:prstGeom prst="rect">
            <a:avLst/>
          </a:prstGeom>
        </p:spPr>
      </p:pic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131" y="283909"/>
            <a:ext cx="10657184" cy="9368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Основные направления налогового контроля </a:t>
            </a:r>
          </a:p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 НДС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27381" y="1220755"/>
            <a:ext cx="11300684" cy="5856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Камеральные проверки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АСК НДС-2</a:t>
            </a: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Расхождения по счетам-фактурам</a:t>
            </a: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Анализ цепочек взаимосвязанных операций на предмет наличия признаков схем получения необоснованной налоговой выгоды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Сверка с другими формами отчетности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Проверка вычетов,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Контроль «авансов»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Проверка льгот</a:t>
            </a: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Arial" panose="020B0604020202020204" pitchFamily="34" charset="0"/>
              <a:buChar char="•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en-US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4743424-A389-9A49-B82B-E760CE1675AD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4662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ÐÐ°ÑÑÐ¸Ð½ÐºÐ¸ Ð¿Ð¾ Ð·Ð°Ð¿ÑÐ¾ÑÑ ÑÐ¾Ð²Ð°Ñ Ð²ÑÐ²ÐµÐ·ÐµÐ½ Ð¾ÑÐ¼ÐµÑ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ÐÐ°ÑÑÐ¸Ð½ÐºÐ¸ Ð¿Ð¾ Ð·Ð°Ð¿ÑÐ¾ÑÑ ÑÐ¾Ð²Ð°Ñ Ð²ÑÐ²ÐµÐ·ÐµÐ½ Ð¾ÑÐ¼ÐµÑÐºÐ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30" r="15954"/>
          <a:stretch/>
        </p:blipFill>
        <p:spPr bwMode="auto">
          <a:xfrm>
            <a:off x="4265120" y="2166280"/>
            <a:ext cx="7685142" cy="407161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ÐÐ°ÑÑÐ¸Ð½ÐºÐ¸ Ð¿Ð¾ Ð·Ð°Ð¿ÑÐ¾ÑÑ Ð²ÑÐ¿ÑÑÐº ÑÐ°Ð·ÑÐµÑÐµÐ½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174" b="17994"/>
          <a:stretch/>
        </p:blipFill>
        <p:spPr bwMode="auto">
          <a:xfrm>
            <a:off x="712596" y="181433"/>
            <a:ext cx="7359322" cy="4359110"/>
          </a:xfrm>
          <a:prstGeom prst="snipRoundRect">
            <a:avLst>
              <a:gd name="adj1" fmla="val 16667"/>
              <a:gd name="adj2" fmla="val 26311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2959" y="2282579"/>
            <a:ext cx="100478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8CAF798-EFFE-0C4F-B33E-CAC7984D2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459" y="5100274"/>
            <a:ext cx="3281551" cy="9188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89153" y="987050"/>
            <a:ext cx="9684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6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0241" y="2780462"/>
            <a:ext cx="8542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Кристина Гнездилова</a:t>
            </a:r>
          </a:p>
          <a:p>
            <a:pPr algn="ctr"/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Ведущий эксперт</a:t>
            </a:r>
          </a:p>
          <a:p>
            <a:pPr algn="ctr"/>
            <a:r>
              <a:rPr lang="en-US" sz="3600" dirty="0">
                <a:hlinkClick r:id="rId5"/>
              </a:rPr>
              <a:t>kgnezdilova@skbkontur.ru</a:t>
            </a:r>
            <a:endParaRPr lang="ru-RU" sz="3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86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C46D01A-7E6C-9547-9B64-93E99B436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961" y="-10368"/>
            <a:ext cx="9123040" cy="6917227"/>
          </a:xfrm>
          <a:prstGeom prst="rect">
            <a:avLst/>
          </a:prstGeom>
        </p:spPr>
      </p:pic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131" y="283909"/>
            <a:ext cx="10657184" cy="9368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Подтверждение «нулевой» ставки по НДС </a:t>
            </a:r>
          </a:p>
          <a:p>
            <a:pPr marL="0" indent="0">
              <a:buNone/>
            </a:pPr>
            <a:r>
              <a:rPr lang="ru-RU" sz="2933" spc="267" dirty="0" smtClean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в 2019 году</a:t>
            </a:r>
            <a:endParaRPr lang="ru-RU" sz="2933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27382" y="1796819"/>
            <a:ext cx="11300684" cy="5856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4743424-A389-9A49-B82B-E760CE1675AD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" name="TextBox 1"/>
          <p:cNvSpPr txBox="1"/>
          <p:nvPr/>
        </p:nvSpPr>
        <p:spPr>
          <a:xfrm>
            <a:off x="676885" y="1796819"/>
            <a:ext cx="4544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 пределы ЕАЭС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684264" y="1796819"/>
            <a:ext cx="4544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 территорию ЕАЭС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3447" y="2647653"/>
            <a:ext cx="521505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dirty="0" smtClean="0"/>
              <a:t>Контракт на поставку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dirty="0" smtClean="0"/>
              <a:t>Таможенная декларация с отметками выпуска и убытия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995756" y="2556213"/>
            <a:ext cx="6018048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dirty="0" smtClean="0"/>
              <a:t>Договор/контракт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dirty="0" smtClean="0"/>
              <a:t>Транспортные и ТС документы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800" dirty="0" smtClean="0"/>
              <a:t>Заявление о ввозе с отметкой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83738" y="4888507"/>
            <a:ext cx="50209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ru-RU" sz="2800" dirty="0" smtClean="0"/>
              <a:t>Контракт +Реестр</a:t>
            </a:r>
          </a:p>
          <a:p>
            <a:pPr>
              <a:buClr>
                <a:srgbClr val="C00000"/>
              </a:buClr>
            </a:pPr>
            <a:r>
              <a:rPr lang="ru-RU" sz="2800" i="1" dirty="0" smtClean="0"/>
              <a:t>(Формат </a:t>
            </a:r>
            <a:r>
              <a:rPr lang="ru-RU" sz="2800" i="1" dirty="0"/>
              <a:t>утв. Приказом ФНС </a:t>
            </a:r>
            <a:r>
              <a:rPr lang="ru-RU" sz="2800" i="1" dirty="0" smtClean="0"/>
              <a:t>России от 30.09.2015 </a:t>
            </a:r>
            <a:r>
              <a:rPr lang="ru-RU" sz="2800" i="1" dirty="0"/>
              <a:t>N </a:t>
            </a:r>
            <a:r>
              <a:rPr lang="ru-RU" sz="2800" i="1" dirty="0" smtClean="0"/>
              <a:t>ММВ-7-15/427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177723" y="5025066"/>
            <a:ext cx="64617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Контракт +Перечень Заявлений </a:t>
            </a:r>
          </a:p>
          <a:p>
            <a:r>
              <a:rPr lang="ru-RU" sz="2800" i="1" dirty="0" smtClean="0"/>
              <a:t>Формат утв. Приказом ФНС России</a:t>
            </a:r>
          </a:p>
          <a:p>
            <a:r>
              <a:rPr lang="ru-RU" sz="2800" i="1" dirty="0" smtClean="0"/>
              <a:t>от 06.04.2015 </a:t>
            </a:r>
            <a:r>
              <a:rPr lang="en-US" sz="2800" i="1" dirty="0" smtClean="0"/>
              <a:t>N </a:t>
            </a:r>
            <a:r>
              <a:rPr lang="ru-RU" sz="2800" i="1" dirty="0" smtClean="0"/>
              <a:t>ММВ-7-15/139@</a:t>
            </a:r>
            <a:r>
              <a:rPr lang="ru-RU" sz="3200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8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C46D01A-7E6C-9547-9B64-93E99B436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960" y="-10368"/>
            <a:ext cx="9170325" cy="6917227"/>
          </a:xfrm>
          <a:prstGeom prst="rect">
            <a:avLst/>
          </a:prstGeom>
        </p:spPr>
      </p:pic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131" y="283909"/>
            <a:ext cx="10657184" cy="936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33" spc="267" dirty="0" smtClean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 контракт</a:t>
            </a:r>
            <a:endParaRPr lang="ru-RU" sz="2933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27382" y="1796819"/>
            <a:ext cx="11300684" cy="5856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Разрешено </a:t>
            </a: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представлять контракт  с Российской организацией.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По условиям контракта товар должен поставляться подразделению компании, которое расположено за пределами ЕАЭС</a:t>
            </a: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189" indent="-457189">
              <a:lnSpc>
                <a:spcPct val="12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Не требуется повторное представление контракта в инспекцию – достаточно уведомления о представлении документа ранее с указанием налогового органа и реквизитов документа с которым он был представлен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4743424-A389-9A49-B82B-E760CE1675AD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3275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39901"/>
            <a:ext cx="10369152" cy="1084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700" spc="267" dirty="0" smtClean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Про </a:t>
            </a:r>
            <a:r>
              <a:rPr lang="ru-RU" sz="2700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транспортные и товаросопроводительные документы</a:t>
            </a: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430608" y="1220755"/>
            <a:ext cx="11329259" cy="5951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667" u="sng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При экспорте </a:t>
            </a:r>
            <a:r>
              <a:rPr lang="ru-RU" sz="2667" b="1" u="sng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за пределы </a:t>
            </a:r>
            <a:r>
              <a:rPr lang="ru-RU" sz="2667" u="sng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ЕАЭС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С декларацией не представляются 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В случае наличия расхождений с базой ФТС по требованию налогового органа представляются в 30 –дневный срок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667" u="sng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При экспорте </a:t>
            </a:r>
            <a:r>
              <a:rPr lang="ru-RU" sz="2667" b="1" u="sng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на территорию </a:t>
            </a:r>
            <a:r>
              <a:rPr lang="ru-RU" sz="2667" u="sng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ЕАЭС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С декларацией могут не представляться, если представлен Перечень заявлений о ввозе товаров и уплате косвенных налогов в электронном виде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Могут выборочно истребоваться налоговым органом – срок представления 30 дней.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5C51D66-004C-CA45-A3D3-62480962A0D6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3127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144" y="396517"/>
            <a:ext cx="10369152" cy="70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67" spc="267" dirty="0" smtClean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 таможенные декларации</a:t>
            </a: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95960" y="906371"/>
            <a:ext cx="11329259" cy="5951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667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Если сведения о таможенной декларации ранее были включены в представленный в инспекцию соответствующий реестр, то при истребовании налоговым органом копии таких ТД могут представляться без отметок таможенных органов мест 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убытия 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(</a:t>
            </a:r>
            <a:r>
              <a:rPr lang="ru-RU" sz="2667" i="1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для товаров, вывезенных после 1 .10.2018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)</a:t>
            </a: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При </a:t>
            </a:r>
            <a:r>
              <a:rPr lang="ru-RU" sz="2667" dirty="0" err="1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неподтверждении</a:t>
            </a:r>
            <a:r>
              <a:rPr lang="ru-RU" sz="2667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сведениями ФТС факта вывоза товаров об этом сообщается налогоплательщику, который вправе в течение 15 дней представить подтверждающие документы (информацию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 smtClean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Отметка «Выпуск разрешен» может не проставляться, достаточно сведений в электронной копии ДТ </a:t>
            </a: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(письмо ФНС от 31.07.2018 № СД-4-3/14795)</a:t>
            </a: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5C51D66-004C-CA45-A3D3-62480962A0D6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95078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260648"/>
            <a:ext cx="10369152" cy="10848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667" spc="267" dirty="0" smtClean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Про услуги </a:t>
            </a:r>
            <a:r>
              <a:rPr lang="ru-RU" sz="2667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по перевозке ЖД транспортом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18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0" indent="0">
              <a:buNone/>
            </a:pP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623392" y="1796819"/>
            <a:ext cx="11329259" cy="5951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Про услуги по перевозке ЖД транспортом</a:t>
            </a: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667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Для подтверждения обоснованности применения налоговой ставки 0 процентов и налоговых вычетов в налоговый орган вместо копий транспортных и перевозочных документов могут быть представлены данные документы, составленные в электронной форме по формату, утвержденному ФНС и ФТС.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Документы представляются по ТКС через оператора ЭДО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5C51D66-004C-CA45-A3D3-62480962A0D6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66823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856" y="614933"/>
            <a:ext cx="10369152" cy="598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67" spc="267" dirty="0" smtClean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 ошибки</a:t>
            </a: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623392" y="1796819"/>
            <a:ext cx="11329259" cy="5951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Правило 180 дней</a:t>
            </a: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Отказ от 0 ставки при экспорте в ЕАЭС (письмо Минфина </a:t>
            </a:r>
            <a:r>
              <a:rPr lang="ru-RU" sz="2800" dirty="0" smtClean="0"/>
              <a:t>от</a:t>
            </a:r>
            <a:r>
              <a:rPr lang="ru-RU" sz="2800" dirty="0"/>
              <a:t> 09.01.19 № 03-07-13/1/24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)</a:t>
            </a: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Заполнение деклараций: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Отражение вычетов по </a:t>
            </a:r>
            <a:r>
              <a:rPr lang="ru-RU" sz="2667" dirty="0" err="1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несырьевым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товарам в разделе 4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Ошибки в кодах операций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5C51D66-004C-CA45-A3D3-62480962A0D6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315654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856" y="614933"/>
            <a:ext cx="10369152" cy="5988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667" spc="267" dirty="0" smtClean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Способы подтверждения ставки 0 процентов в электронном виде</a:t>
            </a:r>
            <a:endParaRPr lang="ru-RU" sz="2667" spc="267" dirty="0">
              <a:solidFill>
                <a:srgbClr val="E3042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623392" y="1796819"/>
            <a:ext cx="11329259" cy="5951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Через </a:t>
            </a:r>
            <a:r>
              <a:rPr lang="en-US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web 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интерфейс </a:t>
            </a:r>
            <a:r>
              <a:rPr lang="ru-RU" sz="2667" dirty="0" err="1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Контур.Экстерн</a:t>
            </a:r>
            <a:endParaRPr lang="ru-RU" sz="2667" dirty="0" smtClean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i="1" dirty="0" smtClean="0">
                <a:solidFill>
                  <a:srgbClr val="FF0000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Отправка реестров, перечней заявлений и документов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 smtClean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С помощью коннектора </a:t>
            </a:r>
            <a:r>
              <a:rPr lang="ru-RU" sz="2667" dirty="0" err="1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Контур.Экстерн</a:t>
            </a:r>
            <a:endParaRPr lang="ru-RU" sz="2667" dirty="0" smtClean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i="1" dirty="0" smtClean="0">
                <a:solidFill>
                  <a:srgbClr val="FF0000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Отправка больших объемов документов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  <a:r>
              <a:rPr lang="ru-RU" sz="2667" i="1" dirty="0" smtClean="0">
                <a:solidFill>
                  <a:srgbClr val="FF0000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к декларации и в ответ на требование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 smtClean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err="1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Контур.Реформатор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  <a:r>
              <a:rPr lang="ru-RU" sz="2667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для </a:t>
            </a: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реестров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r>
              <a:rPr lang="ru-RU" sz="2667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  <a:r>
              <a:rPr lang="ru-RU" sz="2667" i="1" dirty="0" smtClean="0">
                <a:solidFill>
                  <a:srgbClr val="FF0000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формирование </a:t>
            </a:r>
            <a:r>
              <a:rPr lang="en-US" sz="2667" i="1" dirty="0" smtClean="0">
                <a:solidFill>
                  <a:srgbClr val="FF0000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xml</a:t>
            </a:r>
            <a:r>
              <a:rPr lang="ru-RU" sz="2667" i="1" dirty="0" smtClean="0">
                <a:solidFill>
                  <a:srgbClr val="FF0000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файлов реестров на основании данных в </a:t>
            </a:r>
            <a:r>
              <a:rPr lang="en-US" sz="2667" i="1" dirty="0" err="1" smtClean="0">
                <a:solidFill>
                  <a:srgbClr val="FF0000"/>
                </a:solidFill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exel</a:t>
            </a:r>
            <a:endParaRPr lang="ru-RU" sz="2667" i="1" dirty="0" smtClean="0">
              <a:solidFill>
                <a:srgbClr val="FF0000"/>
              </a:solidFill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 smtClean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667" dirty="0" smtClean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…</a:t>
            </a: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Arial" panose="020B0604020202020204" pitchFamily="34" charset="0"/>
              <a:buChar char="•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380990" indent="-38099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 smtClean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</a:pPr>
            <a:endParaRPr lang="ru-RU" sz="2667" dirty="0" smtClean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rgbClr val="E30427"/>
              </a:buClr>
              <a:buSzPct val="100000"/>
              <a:buFont typeface="Wingdings" panose="05000000000000000000" pitchFamily="2" charset="2"/>
              <a:buChar char="Ø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25000"/>
            </a:pPr>
            <a:endParaRPr lang="ru-RU" sz="2400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5C51D66-004C-CA45-A3D3-62480962A0D6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36499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736ECA42-A032-7F4E-A160-2A81D057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5" y="290153"/>
            <a:ext cx="8684249" cy="797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33" spc="267" dirty="0">
                <a:solidFill>
                  <a:srgbClr val="E3042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Изменения по НДС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C46D01A-7E6C-9547-9B64-93E99B436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960" y="-10368"/>
            <a:ext cx="9170325" cy="6917227"/>
          </a:xfrm>
          <a:prstGeom prst="rect">
            <a:avLst/>
          </a:prstGeom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D6E46E2-1C9D-7C44-B6C5-FAF9BA6ADA07}"/>
              </a:ext>
            </a:extLst>
          </p:cNvPr>
          <p:cNvSpPr txBox="1">
            <a:spLocks/>
          </p:cNvSpPr>
          <p:nvPr/>
        </p:nvSpPr>
        <p:spPr>
          <a:xfrm>
            <a:off x="555955" y="932723"/>
            <a:ext cx="11300684" cy="58566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3333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Повышение ставки НДС с 18% до 20%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667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«Переходный период</a:t>
            </a:r>
            <a:r>
              <a:rPr lang="ru-RU" sz="2667" dirty="0" smtClean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»:</a:t>
            </a:r>
            <a:endParaRPr lang="en-US" sz="2667" dirty="0" smtClean="0"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667" b="1" dirty="0" smtClean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Вариант </a:t>
            </a:r>
            <a:r>
              <a:rPr lang="ru-RU" sz="2667" b="1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1.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Договор предусматривает изменение ставки НДС или стоимость указана без НДС   - </a:t>
            </a:r>
            <a:r>
              <a:rPr lang="ru-RU" sz="2400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НДС уплачивается за счет покупателя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400" dirty="0">
              <a:solidFill>
                <a:srgbClr val="FF0000"/>
              </a:solidFill>
              <a:latin typeface="Segoe UI Semilight" panose="020B0402040204020203" pitchFamily="34" charset="0"/>
              <a:cs typeface="Segoe UI Semilight" panose="020B0402040204020203" pitchFamily="34" charset="0"/>
              <a:sym typeface="Quattrocento San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667" b="1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Вариант 2. 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r>
              <a:rPr lang="ru-RU" sz="2400" dirty="0"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В договоре стоимость указана с учетом НДС и изменения не предусмотрены   - </a:t>
            </a:r>
            <a:r>
              <a:rPr lang="ru-RU" sz="2400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sym typeface="Quattrocento Sans"/>
              </a:rPr>
              <a:t>НДС уплачивается за счет продавца.</a:t>
            </a:r>
            <a:endParaRPr lang="ru-RU" sz="2400" dirty="0">
              <a:solidFill>
                <a:srgbClr val="FF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400" dirty="0">
              <a:solidFill>
                <a:srgbClr val="FF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SzPct val="25000"/>
            </a:pPr>
            <a:endParaRPr lang="ru-RU" sz="2667" dirty="0"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4743424-A389-9A49-B82B-E760CE1675AD}"/>
              </a:ext>
            </a:extLst>
          </p:cNvPr>
          <p:cNvSpPr/>
          <p:nvPr/>
        </p:nvSpPr>
        <p:spPr>
          <a:xfrm>
            <a:off x="0" y="614933"/>
            <a:ext cx="143339" cy="5694387"/>
          </a:xfrm>
          <a:prstGeom prst="rect">
            <a:avLst/>
          </a:prstGeom>
          <a:solidFill>
            <a:srgbClr val="E304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96088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</TotalTime>
  <Words>1030</Words>
  <Application>Microsoft Office PowerPoint</Application>
  <PresentationFormat>Широкоэкранный</PresentationFormat>
  <Paragraphs>220</Paragraphs>
  <Slides>18</Slides>
  <Notes>12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dincond</vt:lpstr>
      <vt:lpstr>Quattrocento Sans</vt:lpstr>
      <vt:lpstr>Segoe UI</vt:lpstr>
      <vt:lpstr>Segoe UI Semilight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Гнездилова Кристина Витальевна</dc:creator>
  <cp:lastModifiedBy>Попов Андрей Валерьевич</cp:lastModifiedBy>
  <cp:revision>41</cp:revision>
  <dcterms:created xsi:type="dcterms:W3CDTF">2019-02-04T07:54:32Z</dcterms:created>
  <dcterms:modified xsi:type="dcterms:W3CDTF">2019-03-01T06:52:19Z</dcterms:modified>
</cp:coreProperties>
</file>